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68" r:id="rId4"/>
    <p:sldId id="257" r:id="rId5"/>
    <p:sldId id="258" r:id="rId6"/>
    <p:sldId id="269" r:id="rId7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dirty="0"/>
              <a:t>ΤΜΗΜΑ ΤΕΛΩΝΕΙΩΝ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1977-23F1-46CB-9590-29AC6B38FA0C}" type="datetimeFigureOut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1B1B5-7848-474F-A187-2147A33A110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199789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dirty="0"/>
              <a:t>ΤΜΗΜΑ ΤΕΛΩΝΕΙΩΝ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3D234-8E24-4B20-955C-6414BD39F91C}" type="datetimeFigureOut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CB86F-3871-4DF0-B250-6820E7A9149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95672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B86F-3871-4DF0-B250-6820E7A91496}" type="slidenum">
              <a:rPr lang="el-GR" smtClean="0"/>
              <a:pPr/>
              <a:t>1</a:t>
            </a:fld>
            <a:endParaRPr lang="el-GR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 dirty="0"/>
              <a:t>ΤΜΗΜΑ ΤΕΛΩΝΕΙΩΝ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04F525-5B50-44A2-8C78-28856C650899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49DA-FEE6-474E-BE2D-203B78796491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FDBF-D3D3-442E-8E51-74328B054501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BFAF-384E-468B-A9B5-17F7D41C6EAD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336D-3DCD-4E4B-8EF5-0AD4AC6E0B81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C4C7-8EBC-4FFE-8B96-CCB66FDFE7E0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0BEB-E98E-414B-AA87-B34CC910179F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0C43-5901-4D56-B6E6-17B086C60FA9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B1B3-1990-441C-B128-0C3E6C81C8FA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80E913-6A92-4E80-88D9-F1FA6C5AB220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3BEAF-B732-4DF5-915B-A089E860C19E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17B0EC-5C97-4F83-80B2-46FF588811FF}" type="datetime1">
              <a:rPr lang="el-GR" smtClean="0"/>
              <a:pPr/>
              <a:t>20/3/2019</a:t>
            </a:fld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F6F063-1E43-41E4-8D28-EA1F379756C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3429000"/>
            <a:ext cx="7772400" cy="1186819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latin typeface="Arial" pitchFamily="34" charset="0"/>
                <a:cs typeface="Arial" pitchFamily="34" charset="0"/>
              </a:rPr>
              <a:t>Εγγραφή Οικονομικών Φορέων</a:t>
            </a:r>
            <a:endParaRPr lang="el-G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68760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l-GR" b="1" dirty="0"/>
          </a:p>
          <a:p>
            <a:pPr algn="r"/>
            <a:endParaRPr lang="el-GR" b="1" dirty="0"/>
          </a:p>
          <a:p>
            <a:pPr algn="r"/>
            <a:r>
              <a:rPr lang="el-GR" b="1" smtClean="0">
                <a:solidFill>
                  <a:schemeClr val="accent2"/>
                </a:solidFill>
              </a:rPr>
              <a:t>Λεμεσός, </a:t>
            </a:r>
            <a:r>
              <a:rPr lang="el-GR" b="1" dirty="0" smtClean="0">
                <a:solidFill>
                  <a:schemeClr val="accent2"/>
                </a:solidFill>
              </a:rPr>
              <a:t>12 Μαρτίου 2019</a:t>
            </a:r>
            <a:endParaRPr lang="en-GB" b="1" dirty="0"/>
          </a:p>
          <a:p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1</a:t>
            </a:fld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16632"/>
            <a:ext cx="8229600" cy="1044352"/>
          </a:xfrm>
          <a:prstGeom prst="rect">
            <a:avLst/>
          </a:prstGeom>
          <a:ln w="9525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2400" dirty="0"/>
              <a:t>ΥΠΟΥΡΓΕΙΟ ΟΙΚΟΝΟΜΙΚΩΝ</a:t>
            </a:r>
          </a:p>
          <a:p>
            <a:pPr lvl="0" algn="ctr">
              <a:spcBef>
                <a:spcPct val="0"/>
              </a:spcBef>
              <a:defRPr/>
            </a:pPr>
            <a:r>
              <a:rPr lang="el-GR" sz="2400" dirty="0"/>
              <a:t>ΤΜΗΜΑ ΤΕΛΩΝΕΙΩΝ </a:t>
            </a:r>
            <a:endParaRPr kumimoji="0" lang="el-GR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6" name="Picture 2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12725"/>
            <a:ext cx="7858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85725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u="sng" dirty="0" smtClean="0"/>
              <a:t>Νομικές Πρόνοιες</a:t>
            </a:r>
            <a:r>
              <a:rPr lang="en-GB" sz="1800" dirty="0" smtClean="0"/>
              <a:t>: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Άρθρο 119 του Περί Τελωνειακού Κώδικα Νόμου αρ. 94(Ι)/2004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    (Υποχρέωση Εγγραφής )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ΚΔΠ 443/2004</a:t>
            </a:r>
            <a:r>
              <a:rPr lang="en-GB" sz="1800" dirty="0" smtClean="0"/>
              <a:t>:  </a:t>
            </a:r>
            <a:r>
              <a:rPr lang="el-GR" sz="1800" dirty="0" smtClean="0"/>
              <a:t>Διάταγμα δυνάμει του άρθρου 119(3)</a:t>
            </a:r>
          </a:p>
          <a:p>
            <a:pPr>
              <a:buFont typeface="Wingdings" pitchFamily="2" charset="2"/>
              <a:buChar char="Ø"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     (Διαδικασία Εγγραφής)</a:t>
            </a:r>
            <a:endParaRPr lang="el-G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accent1"/>
                </a:solidFill>
              </a:rPr>
              <a:t>Τελωνειακό Μητρώο (Τ.Μ)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980728"/>
            <a:ext cx="8858312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1800" u="sng" dirty="0" smtClean="0"/>
              <a:t>Νομικές Πρόνοιες</a:t>
            </a:r>
            <a:r>
              <a:rPr lang="en-GB" sz="1800" dirty="0" smtClean="0"/>
              <a:t>:</a:t>
            </a:r>
            <a:r>
              <a:rPr lang="el-GR" dirty="0"/>
              <a:t> 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sz="1800" dirty="0" smtClean="0"/>
              <a:t>   </a:t>
            </a:r>
            <a:r>
              <a:rPr lang="el-GR" sz="1800" dirty="0" smtClean="0"/>
              <a:t>Άρθρο 9 του Ε.Τ.Κ , Κανονισμός (Ε.Ε)  αρ. 952/2013</a:t>
            </a:r>
          </a:p>
          <a:p>
            <a:pPr>
              <a:buNone/>
            </a:pP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   Άρθρα 2-7 , Κατ’ Εξουσιοδότηση Κανονισμός (Ε.Ε) αρ. 2446/2015 </a:t>
            </a:r>
            <a:r>
              <a:rPr lang="en-GB" sz="1800" dirty="0" smtClean="0"/>
              <a:t>  </a:t>
            </a:r>
          </a:p>
          <a:p>
            <a:pPr>
              <a:buNone/>
            </a:pPr>
            <a:r>
              <a:rPr lang="en-GB" sz="1800" dirty="0" smtClean="0"/>
              <a:t>                                                      </a:t>
            </a:r>
            <a:r>
              <a:rPr lang="el-GR" sz="1800" dirty="0" smtClean="0"/>
              <a:t>                                                    </a:t>
            </a:r>
            <a:r>
              <a:rPr lang="en-GB" sz="1800" dirty="0" smtClean="0"/>
              <a:t>  </a:t>
            </a:r>
            <a:r>
              <a:rPr lang="el-GR" sz="1800" dirty="0" smtClean="0"/>
              <a:t>(</a:t>
            </a:r>
            <a:r>
              <a:rPr lang="en-GB" sz="1800" dirty="0" smtClean="0"/>
              <a:t>DA)</a:t>
            </a:r>
            <a:endParaRPr lang="el-GR" sz="18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   ΑΝΝΕΧ 12-01, Κατ’ Εξουσιοδότηση Κανονισμός (Ε.Ε) αρ.  </a:t>
            </a:r>
          </a:p>
          <a:p>
            <a:pPr>
              <a:buNone/>
            </a:pPr>
            <a:r>
              <a:rPr lang="el-GR" sz="1800" dirty="0" smtClean="0"/>
              <a:t>                                                                                         2446/2015 (</a:t>
            </a:r>
            <a:r>
              <a:rPr lang="en-GB" sz="1800" dirty="0" smtClean="0"/>
              <a:t>DA)</a:t>
            </a:r>
            <a:endParaRPr lang="el-GR" sz="1800" dirty="0"/>
          </a:p>
          <a:p>
            <a:pPr lvl="0">
              <a:buNone/>
            </a:pPr>
            <a:r>
              <a:rPr lang="el-GR" dirty="0" smtClean="0"/>
              <a:t>     </a:t>
            </a:r>
            <a:r>
              <a:rPr lang="el-GR" sz="1200" dirty="0" smtClean="0"/>
              <a:t>(</a:t>
            </a:r>
            <a:r>
              <a:rPr lang="el-GR" sz="1400" dirty="0" smtClean="0"/>
              <a:t>Κοινές απαιτήσεις δεδομένων για την εγγραφή Οικονομικών Φορέων και άλλων   </a:t>
            </a:r>
          </a:p>
          <a:p>
            <a:pPr lvl="0">
              <a:buNone/>
            </a:pPr>
            <a:r>
              <a:rPr lang="el-GR" sz="1400" dirty="0" smtClean="0"/>
              <a:t>           προσώπων)</a:t>
            </a:r>
          </a:p>
          <a:p>
            <a:pPr lvl="0">
              <a:buNone/>
            </a:pPr>
            <a:endParaRPr lang="el-GR" sz="1400" dirty="0" smtClean="0"/>
          </a:p>
          <a:p>
            <a:pPr>
              <a:buFont typeface="Wingdings" pitchFamily="2" charset="2"/>
              <a:buChar char="Ø"/>
            </a:pPr>
            <a:r>
              <a:rPr lang="el-GR" sz="1800" dirty="0" smtClean="0"/>
              <a:t>   ΑΝΝΕΧ 12-01, Εκτελεστικός Κανονισμός (Ε.Ε) αρ. 2447/2015 (Ι</a:t>
            </a:r>
            <a:r>
              <a:rPr lang="en-GB" sz="1800" dirty="0" smtClean="0"/>
              <a:t>A)</a:t>
            </a:r>
            <a:r>
              <a:rPr lang="el-GR" sz="1800" dirty="0" smtClean="0"/>
              <a:t> </a:t>
            </a:r>
          </a:p>
          <a:p>
            <a:pPr>
              <a:buNone/>
            </a:pPr>
            <a:r>
              <a:rPr lang="el-GR" sz="1800" dirty="0" smtClean="0"/>
              <a:t>        </a:t>
            </a:r>
            <a:r>
              <a:rPr lang="el-GR" sz="1400" dirty="0" smtClean="0"/>
              <a:t>(Μορφότυποι  των Κοινών Δεδομένων για την Εγγραφή Οικονομικών Φορέων και άλλων </a:t>
            </a:r>
          </a:p>
          <a:p>
            <a:pPr>
              <a:buNone/>
            </a:pPr>
            <a:r>
              <a:rPr lang="el-GR" sz="1400" dirty="0" smtClean="0"/>
              <a:t>            προσώπων)                                                                                </a:t>
            </a:r>
          </a:p>
          <a:p>
            <a:pPr lvl="0">
              <a:buFont typeface="Wingdings" pitchFamily="2" charset="2"/>
              <a:buChar char="Ø"/>
            </a:pPr>
            <a:endParaRPr lang="el-GR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EORI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>
                <a:solidFill>
                  <a:schemeClr val="accent1"/>
                </a:solidFill>
              </a:rPr>
              <a:t>conomic </a:t>
            </a:r>
            <a:r>
              <a:rPr lang="en-US" sz="2800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chemeClr val="accent1"/>
                </a:solidFill>
              </a:rPr>
              <a:t>perator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>
                <a:solidFill>
                  <a:schemeClr val="accent1"/>
                </a:solidFill>
              </a:rPr>
              <a:t>egistration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chemeClr val="accent1"/>
                </a:solidFill>
              </a:rPr>
              <a:t>ndex</a:t>
            </a: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268760"/>
            <a:ext cx="8229600" cy="490025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600" b="1" dirty="0" smtClean="0"/>
              <a:t>Εταιρείες</a:t>
            </a:r>
            <a:r>
              <a:rPr lang="el-GR" sz="1600" dirty="0" smtClean="0"/>
              <a:t> ( Ημεδαπές ΗΕ, Περιορισμένης Ευθύνης ΛΤΔ, Ιδιωτικού και Δημοσίου Δικαίου)  </a:t>
            </a:r>
            <a:r>
              <a:rPr lang="en-GB" sz="1600" dirty="0" smtClean="0"/>
              <a:t>:   </a:t>
            </a:r>
            <a:r>
              <a:rPr lang="en-GB" sz="1600" dirty="0" smtClean="0">
                <a:solidFill>
                  <a:srgbClr val="FF0000"/>
                </a:solidFill>
              </a:rPr>
              <a:t>CY</a:t>
            </a:r>
            <a:r>
              <a:rPr lang="en-GB" sz="1600" dirty="0" smtClean="0">
                <a:solidFill>
                  <a:srgbClr val="0070C0"/>
                </a:solidFill>
              </a:rPr>
              <a:t>10</a:t>
            </a:r>
            <a:r>
              <a:rPr lang="en-GB" sz="1600" dirty="0" smtClean="0">
                <a:solidFill>
                  <a:srgbClr val="FF0000"/>
                </a:solidFill>
              </a:rPr>
              <a:t>XXXXXX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endParaRPr lang="el-GR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el-GR" sz="1800" dirty="0" smtClean="0"/>
              <a:t>    </a:t>
            </a:r>
            <a:r>
              <a:rPr lang="el-GR" sz="1400" dirty="0" smtClean="0"/>
              <a:t>όπου ΧΧΧΧΧΧ</a:t>
            </a:r>
            <a:r>
              <a:rPr lang="en-US" sz="1400" dirty="0" smtClean="0"/>
              <a:t> =</a:t>
            </a:r>
            <a:r>
              <a:rPr lang="el-GR" sz="1400" dirty="0" smtClean="0"/>
              <a:t> ο αριθμός εταιρείας στον Έφορο Εταιρειών και </a:t>
            </a:r>
            <a:r>
              <a:rPr lang="en-US" sz="1400" dirty="0" smtClean="0"/>
              <a:t>D= </a:t>
            </a:r>
            <a:r>
              <a:rPr lang="el-GR" sz="1400" dirty="0" smtClean="0"/>
              <a:t>Ψηφίο ελέγχου</a:t>
            </a:r>
            <a:endParaRPr lang="en-GB" sz="14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600" b="1" dirty="0" smtClean="0"/>
              <a:t>Φυσικά</a:t>
            </a:r>
            <a:r>
              <a:rPr lang="en-GB" sz="1600" b="1" dirty="0" smtClean="0"/>
              <a:t> </a:t>
            </a:r>
            <a:r>
              <a:rPr lang="el-GR" sz="1600" b="1" dirty="0" smtClean="0"/>
              <a:t>Πρόσωπα </a:t>
            </a:r>
            <a:r>
              <a:rPr lang="el-GR" sz="1600" dirty="0" smtClean="0"/>
              <a:t>(Κάτοχοι Δελτίου Ταυτότητας Κ.Δ) </a:t>
            </a:r>
            <a:r>
              <a:rPr lang="en-GB" sz="1600" dirty="0" smtClean="0"/>
              <a:t>: </a:t>
            </a:r>
            <a:r>
              <a:rPr lang="en-GB" sz="1600" dirty="0" smtClean="0">
                <a:solidFill>
                  <a:srgbClr val="FF0000"/>
                </a:solidFill>
              </a:rPr>
              <a:t>CY</a:t>
            </a:r>
            <a:r>
              <a:rPr lang="en-GB" sz="1600" dirty="0" smtClean="0">
                <a:solidFill>
                  <a:schemeClr val="accent4"/>
                </a:solidFill>
              </a:rPr>
              <a:t>00</a:t>
            </a:r>
            <a:r>
              <a:rPr lang="en-GB" sz="1600" dirty="0" smtClean="0">
                <a:solidFill>
                  <a:srgbClr val="FF0000"/>
                </a:solidFill>
              </a:rPr>
              <a:t>XXXXXX</a:t>
            </a:r>
            <a:r>
              <a:rPr lang="en-US" sz="1600" dirty="0" smtClean="0">
                <a:solidFill>
                  <a:schemeClr val="accent5"/>
                </a:solidFill>
              </a:rPr>
              <a:t>D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     </a:t>
            </a:r>
            <a:r>
              <a:rPr lang="el-GR" sz="1400" dirty="0" smtClean="0"/>
              <a:t>όπου ΧΧΧΧΧΧ</a:t>
            </a:r>
            <a:r>
              <a:rPr lang="en-US" sz="1400" dirty="0" smtClean="0"/>
              <a:t> =</a:t>
            </a:r>
            <a:r>
              <a:rPr lang="el-GR" sz="1400" dirty="0" smtClean="0"/>
              <a:t> ο αριθμός ταυτότητας και </a:t>
            </a:r>
            <a:r>
              <a:rPr lang="en-US" sz="1400" dirty="0" smtClean="0"/>
              <a:t>D= </a:t>
            </a:r>
            <a:r>
              <a:rPr lang="el-GR" sz="1400" dirty="0" smtClean="0"/>
              <a:t>Ψηφίο ελέγχου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600" b="1" dirty="0" smtClean="0"/>
              <a:t>Συνεταιρισμοί</a:t>
            </a:r>
            <a:r>
              <a:rPr lang="el-GR" sz="1600" dirty="0" smtClean="0"/>
              <a:t> ( Ομόρρυθμοι και Ετερόρρυθμοι Ο.Ε, Ε.Ε)</a:t>
            </a:r>
            <a:r>
              <a:rPr lang="en-GB" sz="1600" dirty="0" smtClean="0"/>
              <a:t>: </a:t>
            </a:r>
            <a:r>
              <a:rPr lang="en-GB" sz="1600" dirty="0" smtClean="0">
                <a:solidFill>
                  <a:srgbClr val="FF0000"/>
                </a:solidFill>
              </a:rPr>
              <a:t>CY</a:t>
            </a:r>
            <a:r>
              <a:rPr lang="en-GB" sz="1600" dirty="0" smtClean="0">
                <a:solidFill>
                  <a:srgbClr val="0070C0"/>
                </a:solidFill>
              </a:rPr>
              <a:t>30</a:t>
            </a:r>
            <a:r>
              <a:rPr lang="en-GB" sz="1600" dirty="0" smtClean="0">
                <a:solidFill>
                  <a:srgbClr val="FF0000"/>
                </a:solidFill>
              </a:rPr>
              <a:t>XXXXXX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</a:p>
          <a:p>
            <a:pPr algn="just">
              <a:spcBef>
                <a:spcPts val="1200"/>
              </a:spcBef>
              <a:buNone/>
            </a:pP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l-GR" sz="1400" dirty="0" smtClean="0"/>
              <a:t>όπου ΧΧΧΧΧΧ</a:t>
            </a:r>
            <a:r>
              <a:rPr lang="en-US" sz="1400" dirty="0" smtClean="0"/>
              <a:t> =</a:t>
            </a:r>
            <a:r>
              <a:rPr lang="el-GR" sz="1400" dirty="0" smtClean="0"/>
              <a:t> ο αριθμός εταιρείας στον Έφορο Εταιρειών και </a:t>
            </a:r>
            <a:r>
              <a:rPr lang="en-US" sz="1400" dirty="0" smtClean="0"/>
              <a:t>D= </a:t>
            </a:r>
            <a:r>
              <a:rPr lang="el-GR" sz="1400" dirty="0" smtClean="0"/>
              <a:t>Ψηφίο ελέγχου</a:t>
            </a:r>
            <a:endParaRPr lang="en-GB" sz="14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400" dirty="0" smtClean="0"/>
              <a:t> </a:t>
            </a:r>
            <a:r>
              <a:rPr lang="el-GR" sz="1600" b="1" dirty="0" smtClean="0"/>
              <a:t>Μη Εγγεγραμμένοι συνεταιρισμοί</a:t>
            </a:r>
            <a:r>
              <a:rPr lang="en-GB" sz="1600" b="1" dirty="0" smtClean="0"/>
              <a:t> </a:t>
            </a:r>
            <a:r>
              <a:rPr lang="el-GR" sz="1600" dirty="0" smtClean="0"/>
              <a:t>στον Έφορο (Άτυποι)</a:t>
            </a:r>
            <a:r>
              <a:rPr lang="en-GB" sz="1600" dirty="0" smtClean="0"/>
              <a:t>: </a:t>
            </a:r>
            <a:r>
              <a:rPr lang="en-GB" sz="1600" dirty="0" smtClean="0">
                <a:solidFill>
                  <a:srgbClr val="FF0000"/>
                </a:solidFill>
              </a:rPr>
              <a:t>CY</a:t>
            </a:r>
            <a:r>
              <a:rPr lang="en-GB" sz="1600" dirty="0" smtClean="0">
                <a:solidFill>
                  <a:srgbClr val="0070C0"/>
                </a:solidFill>
              </a:rPr>
              <a:t>50</a:t>
            </a:r>
            <a:r>
              <a:rPr lang="en-GB" sz="1600" dirty="0" smtClean="0">
                <a:solidFill>
                  <a:srgbClr val="FF0000"/>
                </a:solidFill>
              </a:rPr>
              <a:t>XXXXXX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</a:p>
          <a:p>
            <a:pPr algn="just">
              <a:spcBef>
                <a:spcPts val="1200"/>
              </a:spcBef>
              <a:buNone/>
            </a:pPr>
            <a:r>
              <a:rPr lang="en-GB" sz="1400" dirty="0" smtClean="0"/>
              <a:t>      </a:t>
            </a:r>
            <a:r>
              <a:rPr lang="el-GR" sz="1400" dirty="0" smtClean="0"/>
              <a:t>όπου ΧΧΧΧΧΧ</a:t>
            </a:r>
            <a:r>
              <a:rPr lang="en-US" sz="1400" dirty="0" smtClean="0"/>
              <a:t> =</a:t>
            </a:r>
            <a:r>
              <a:rPr lang="el-GR" sz="1400" dirty="0" smtClean="0"/>
              <a:t> ο αριθμός ταυτότητας ενός των συνεταίρων  και </a:t>
            </a:r>
            <a:r>
              <a:rPr lang="en-US" sz="1400" dirty="0" smtClean="0"/>
              <a:t>D= </a:t>
            </a:r>
            <a:r>
              <a:rPr lang="el-GR" sz="1400" dirty="0" smtClean="0"/>
              <a:t>Ψηφίο ελέγχου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400" dirty="0" smtClean="0"/>
              <a:t> </a:t>
            </a:r>
            <a:r>
              <a:rPr lang="el-GR" sz="1600" b="1" dirty="0" smtClean="0"/>
              <a:t>Αγρότες</a:t>
            </a:r>
            <a:r>
              <a:rPr lang="en-GB" sz="1600" dirty="0" smtClean="0"/>
              <a:t>: </a:t>
            </a:r>
            <a:r>
              <a:rPr lang="en-GB" sz="1600" dirty="0" smtClean="0">
                <a:solidFill>
                  <a:srgbClr val="FF0000"/>
                </a:solidFill>
              </a:rPr>
              <a:t>CY</a:t>
            </a:r>
            <a:r>
              <a:rPr lang="en-GB" sz="1600" dirty="0" smtClean="0">
                <a:solidFill>
                  <a:srgbClr val="0070C0"/>
                </a:solidFill>
              </a:rPr>
              <a:t>80</a:t>
            </a:r>
            <a:r>
              <a:rPr lang="en-GB" sz="1600" dirty="0" smtClean="0">
                <a:solidFill>
                  <a:srgbClr val="FF0000"/>
                </a:solidFill>
              </a:rPr>
              <a:t>XXXXXX</a:t>
            </a:r>
            <a:r>
              <a:rPr lang="en-GB" sz="1600" dirty="0" smtClean="0">
                <a:solidFill>
                  <a:schemeClr val="accent4">
                    <a:lumMod val="75000"/>
                  </a:schemeClr>
                </a:solidFill>
              </a:rPr>
              <a:t>D, </a:t>
            </a:r>
            <a:r>
              <a:rPr lang="el-GR" sz="1400" dirty="0" smtClean="0"/>
              <a:t>όπου ΧΧΧΧΧΧ</a:t>
            </a:r>
            <a:r>
              <a:rPr lang="en-US" sz="1400" dirty="0" smtClean="0"/>
              <a:t> =</a:t>
            </a:r>
            <a:r>
              <a:rPr lang="el-GR" sz="1400" dirty="0" smtClean="0"/>
              <a:t> ο αρ</a:t>
            </a:r>
            <a:r>
              <a:rPr lang="en-GB" sz="1400" dirty="0" smtClean="0"/>
              <a:t>.</a:t>
            </a:r>
            <a:r>
              <a:rPr lang="el-GR" sz="1400" dirty="0" smtClean="0"/>
              <a:t> ταυτότητας και </a:t>
            </a:r>
            <a:r>
              <a:rPr lang="en-US" sz="1400" dirty="0" smtClean="0"/>
              <a:t>D= </a:t>
            </a:r>
            <a:r>
              <a:rPr lang="el-GR" sz="1400" dirty="0" smtClean="0"/>
              <a:t>Ψηφίο ελέγχου</a:t>
            </a:r>
            <a:endParaRPr lang="en-GB" sz="14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1400" dirty="0" smtClean="0"/>
              <a:t> </a:t>
            </a:r>
            <a:r>
              <a:rPr lang="el-GR" sz="1400" b="1" dirty="0" smtClean="0"/>
              <a:t>Άλλα Πρόσωπα/Ειδικές Περιπτώσεις </a:t>
            </a:r>
            <a:r>
              <a:rPr lang="el-GR" sz="1400" dirty="0" smtClean="0"/>
              <a:t>(Όμιλοι Εταιρειών, Λέσχες, Σωματεία,  </a:t>
            </a:r>
          </a:p>
          <a:p>
            <a:pPr algn="just">
              <a:spcBef>
                <a:spcPts val="1200"/>
              </a:spcBef>
              <a:buNone/>
            </a:pPr>
            <a:r>
              <a:rPr lang="el-GR" sz="1400" dirty="0" smtClean="0"/>
              <a:t>      Αλλοδαπές Εταιρείες Εγγεγραμμένες στον Έφορο Εταιρειών, </a:t>
            </a:r>
            <a:r>
              <a:rPr lang="en-GB" sz="1400" dirty="0" smtClean="0"/>
              <a:t>Couriers, </a:t>
            </a:r>
            <a:r>
              <a:rPr lang="el-GR" sz="1400" dirty="0" smtClean="0"/>
              <a:t>Κοινοτικοί,   </a:t>
            </a:r>
          </a:p>
          <a:p>
            <a:pPr algn="just">
              <a:spcBef>
                <a:spcPts val="1200"/>
              </a:spcBef>
              <a:buNone/>
            </a:pPr>
            <a:r>
              <a:rPr lang="el-GR" sz="1400" dirty="0" smtClean="0"/>
              <a:t>      Τριτοχωρίτες</a:t>
            </a:r>
            <a:r>
              <a:rPr lang="en-GB" sz="1400" dirty="0" smtClean="0"/>
              <a:t>, </a:t>
            </a:r>
            <a:r>
              <a:rPr lang="el-GR" sz="1400" dirty="0" smtClean="0"/>
              <a:t>Ιδιωτικές Εισαγωγές κλπ.) </a:t>
            </a:r>
            <a:r>
              <a:rPr lang="en-GB" sz="1400" dirty="0" smtClean="0"/>
              <a:t>: CY</a:t>
            </a:r>
            <a:r>
              <a:rPr lang="en-GB" sz="1400" dirty="0" smtClean="0">
                <a:solidFill>
                  <a:srgbClr val="FF0000"/>
                </a:solidFill>
              </a:rPr>
              <a:t>9</a:t>
            </a:r>
            <a:r>
              <a:rPr lang="en-GB" sz="1400" dirty="0" smtClean="0"/>
              <a:t>XXXXXXX</a:t>
            </a:r>
            <a:r>
              <a:rPr lang="en-GB" sz="1400" dirty="0" smtClean="0">
                <a:solidFill>
                  <a:schemeClr val="accent5"/>
                </a:solidFill>
              </a:rPr>
              <a:t>D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endParaRPr lang="en-GB" sz="14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endParaRPr lang="el-GR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>
                <a:solidFill>
                  <a:schemeClr val="accent1"/>
                </a:solidFill>
              </a:rPr>
              <a:t>Ποιοι Εγγράφονται στο ΤΜ και ΕΟ</a:t>
            </a:r>
            <a:r>
              <a:rPr lang="en-GB" sz="2800" dirty="0" smtClean="0">
                <a:solidFill>
                  <a:schemeClr val="accent1"/>
                </a:solidFill>
              </a:rPr>
              <a:t>RI</a:t>
            </a:r>
            <a:endParaRPr lang="el-GR" sz="280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268760"/>
            <a:ext cx="8229600" cy="4971691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Σε οποιοδήποτε επαρχιακό Τελωνειακό Γραφείο (Λεμεσού, Λευκωσίας, Λάρνακας και Πάφου)</a:t>
            </a:r>
            <a:endParaRPr lang="el-GR" sz="2400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Υποβολή Εντύπου Τελ.1000 υπογεγραμμένο από διευθυντικό στέλεχος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Υποβολή Εντύπου Τελ. 1000</a:t>
            </a:r>
            <a:r>
              <a:rPr lang="el-GR" sz="1800" baseline="30000" dirty="0" smtClean="0"/>
              <a:t>Α,</a:t>
            </a:r>
            <a:r>
              <a:rPr lang="el-GR" sz="1800" dirty="0" smtClean="0"/>
              <a:t> στην περίπτωση άτυπου συνεταιρισμού, υπογεγραμμένου από όλους τους συνέταιρους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Υποβολή απαραίτητων συνοδευτικών εγγράφων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Έγκριση αίτησης από αρμόδιο Τελωνειακό Λειτουργό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Καταχώρηση Δεδομένων του Οικονομικού Φορέα στα συστήματα Τ.Μ (</a:t>
            </a:r>
            <a:r>
              <a:rPr lang="en-US" sz="1800" dirty="0" err="1" smtClean="0"/>
              <a:t>RefTAB</a:t>
            </a:r>
            <a:r>
              <a:rPr lang="en-US" sz="1800" dirty="0" smtClean="0"/>
              <a:t>) </a:t>
            </a:r>
            <a:r>
              <a:rPr lang="el-GR" sz="1800" dirty="0" smtClean="0"/>
              <a:t>και Ε</a:t>
            </a:r>
            <a:r>
              <a:rPr lang="en-US" sz="1800" dirty="0" smtClean="0"/>
              <a:t>ORI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l-GR" sz="1800" dirty="0" smtClean="0"/>
              <a:t>Έκδοση Πιστοποιητικού Εγγραφής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1800" dirty="0" smtClean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l-GR" sz="2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chemeClr val="accent1"/>
                </a:solidFill>
              </a:rPr>
              <a:t>Διαδικασία Εγγραφής</a:t>
            </a:r>
            <a:endParaRPr lang="el-GR" sz="28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Σχόλια - Ερωτήσεις</a:t>
            </a:r>
          </a:p>
        </p:txBody>
      </p:sp>
      <p:pic>
        <p:nvPicPr>
          <p:cNvPr id="8" name="Content Placeholder 7" descr="Question-1-e14631604554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643050"/>
            <a:ext cx="3119451" cy="368095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F063-1E43-41E4-8D28-EA1F379756C2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1837</TotalTime>
  <Words>298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Εγγραφή Οικονομικών Φορέων</vt:lpstr>
      <vt:lpstr>Τελωνειακό Μητρώο (Τ.Μ)</vt:lpstr>
      <vt:lpstr>EORI: Economic Operator Registration Index</vt:lpstr>
      <vt:lpstr>Ποιοι Εγγράφονται στο ΤΜ και ΕΟRI</vt:lpstr>
      <vt:lpstr>Διαδικασία Εγγραφής</vt:lpstr>
      <vt:lpstr>Σχόλια - 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Νομοθετικές Διατάξεις που τέθηκαν σε ισχύ.</dc:title>
  <dc:creator>User</dc:creator>
  <cp:lastModifiedBy>Demetris Nikiforou</cp:lastModifiedBy>
  <cp:revision>235</cp:revision>
  <dcterms:created xsi:type="dcterms:W3CDTF">2018-01-22T12:33:09Z</dcterms:created>
  <dcterms:modified xsi:type="dcterms:W3CDTF">2019-03-20T05:25:17Z</dcterms:modified>
</cp:coreProperties>
</file>